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5"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1" autoAdjust="0"/>
    <p:restoredTop sz="94660"/>
  </p:normalViewPr>
  <p:slideViewPr>
    <p:cSldViewPr>
      <p:cViewPr varScale="1">
        <p:scale>
          <a:sx n="68" d="100"/>
          <a:sy n="68" d="100"/>
        </p:scale>
        <p:origin x="161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A9029582-7712-4C76-94A3-EB7EFE543C02}"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C4B7C-5426-49D2-9A44-FCA1F392C61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029582-7712-4C76-94A3-EB7EFE543C02}"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C4B7C-5426-49D2-9A44-FCA1F392C61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029582-7712-4C76-94A3-EB7EFE543C02}"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C4B7C-5426-49D2-9A44-FCA1F392C61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029582-7712-4C76-94A3-EB7EFE543C02}"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C4B7C-5426-49D2-9A44-FCA1F392C61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A9029582-7712-4C76-94A3-EB7EFE543C02}" type="datetimeFigureOut">
              <a:rPr lang="en-US" smtClean="0"/>
              <a:t>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C4B7C-5426-49D2-9A44-FCA1F392C61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029582-7712-4C76-94A3-EB7EFE543C02}" type="datetimeFigureOut">
              <a:rPr lang="en-US" smtClean="0"/>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C4B7C-5426-49D2-9A44-FCA1F392C615}"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9029582-7712-4C76-94A3-EB7EFE543C02}" type="datetimeFigureOut">
              <a:rPr lang="en-US" smtClean="0"/>
              <a:t>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C4B7C-5426-49D2-9A44-FCA1F392C61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029582-7712-4C76-94A3-EB7EFE543C02}" type="datetimeFigureOut">
              <a:rPr lang="en-US" smtClean="0"/>
              <a:t>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AC4B7C-5426-49D2-9A44-FCA1F392C61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029582-7712-4C76-94A3-EB7EFE543C02}" type="datetimeFigureOut">
              <a:rPr lang="en-US" smtClean="0"/>
              <a:t>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AC4B7C-5426-49D2-9A44-FCA1F392C61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A9029582-7712-4C76-94A3-EB7EFE543C02}" type="datetimeFigureOut">
              <a:rPr lang="en-US" smtClean="0"/>
              <a:t>2/6/2025</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4FAC4B7C-5426-49D2-9A44-FCA1F392C61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029582-7712-4C76-94A3-EB7EFE543C02}" type="datetimeFigureOut">
              <a:rPr lang="en-US" smtClean="0"/>
              <a:t>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C4B7C-5426-49D2-9A44-FCA1F392C61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A9029582-7712-4C76-94A3-EB7EFE543C02}" type="datetimeFigureOut">
              <a:rPr lang="en-US" smtClean="0"/>
              <a:t>2/6/2025</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4FAC4B7C-5426-49D2-9A44-FCA1F392C61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76200"/>
            <a:ext cx="8001000" cy="2457450"/>
          </a:xfrm>
        </p:spPr>
        <p:txBody>
          <a:bodyPr>
            <a:noAutofit/>
          </a:bodyPr>
          <a:lstStyle/>
          <a:p>
            <a:r>
              <a:rPr lang="en-US" sz="3600" b="1" dirty="0">
                <a:solidFill>
                  <a:srgbClr val="FF0000"/>
                </a:solidFill>
              </a:rPr>
              <a:t>GUIDELINES</a:t>
            </a:r>
            <a:r>
              <a:rPr lang="en-US" sz="3600" b="1" dirty="0"/>
              <a:t> </a:t>
            </a:r>
            <a:r>
              <a:rPr lang="en-US" sz="3600" b="1" dirty="0">
                <a:solidFill>
                  <a:srgbClr val="FF0000"/>
                </a:solidFill>
              </a:rPr>
              <a:t>for PPCRV Volunteers in the 2025 NLE </a:t>
            </a:r>
            <a:r>
              <a:rPr lang="en-US" sz="3600" b="1" dirty="0">
                <a:solidFill>
                  <a:srgbClr val="002060"/>
                </a:solidFill>
              </a:rPr>
              <a:t>Countering Fake News, Disinformation and </a:t>
            </a:r>
            <a:r>
              <a:rPr lang="en-US" sz="3600" b="1" dirty="0" err="1">
                <a:solidFill>
                  <a:srgbClr val="002060"/>
                </a:solidFill>
              </a:rPr>
              <a:t>VotE</a:t>
            </a:r>
            <a:r>
              <a:rPr lang="en-US" sz="3600" b="1" dirty="0">
                <a:solidFill>
                  <a:srgbClr val="002060"/>
                </a:solidFill>
              </a:rPr>
              <a:t> Buying </a:t>
            </a:r>
            <a:r>
              <a:rPr lang="en-US" sz="3600" b="1">
                <a:solidFill>
                  <a:srgbClr val="002060"/>
                </a:solidFill>
              </a:rPr>
              <a:t>in Campaigning</a:t>
            </a:r>
            <a:endParaRPr lang="en-US" sz="3600" b="1" dirty="0">
              <a:solidFill>
                <a:srgbClr val="002060"/>
              </a:solidFill>
            </a:endParaRPr>
          </a:p>
        </p:txBody>
      </p:sp>
      <p:sp>
        <p:nvSpPr>
          <p:cNvPr id="3" name="Subtitle 2"/>
          <p:cNvSpPr>
            <a:spLocks noGrp="1"/>
          </p:cNvSpPr>
          <p:nvPr>
            <p:ph type="subTitle" idx="1"/>
          </p:nvPr>
        </p:nvSpPr>
        <p:spPr>
          <a:xfrm>
            <a:off x="1371600" y="5334000"/>
            <a:ext cx="6400800" cy="1752600"/>
          </a:xfrm>
        </p:spPr>
        <p:txBody>
          <a:bodyPr>
            <a:normAutofit/>
          </a:bodyPr>
          <a:lstStyle/>
          <a:p>
            <a:r>
              <a:rPr lang="en-US" sz="3600" b="1" dirty="0">
                <a:solidFill>
                  <a:schemeClr val="tx1"/>
                </a:solidFill>
              </a:rPr>
              <a:t>DR.ARWIN SERRANO</a:t>
            </a:r>
          </a:p>
          <a:p>
            <a:r>
              <a:rPr lang="en-US" sz="2800" b="1" dirty="0">
                <a:solidFill>
                  <a:schemeClr val="bg1"/>
                </a:solidFill>
              </a:rPr>
              <a:t>PPCRV National Coordinator</a:t>
            </a:r>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65180" y="2819400"/>
            <a:ext cx="3413640" cy="2198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6343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33600"/>
            <a:ext cx="7520940" cy="548640"/>
          </a:xfrm>
        </p:spPr>
        <p:txBody>
          <a:bodyPr/>
          <a:lstStyle/>
          <a:p>
            <a:pPr algn="ctr"/>
            <a:r>
              <a:rPr lang="en-US" sz="4800" b="1" dirty="0">
                <a:solidFill>
                  <a:srgbClr val="7030A0"/>
                </a:solidFill>
              </a:rPr>
              <a:t>MARAMING SALAMAT PO!</a:t>
            </a:r>
          </a:p>
        </p:txBody>
      </p:sp>
      <p:sp>
        <p:nvSpPr>
          <p:cNvPr id="4" name="object 3"/>
          <p:cNvSpPr/>
          <p:nvPr/>
        </p:nvSpPr>
        <p:spPr>
          <a:xfrm>
            <a:off x="7837392" y="5334000"/>
            <a:ext cx="1280160" cy="118872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330586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lstStyle/>
          <a:p>
            <a:r>
              <a:rPr lang="en-US" sz="3600" b="1" dirty="0" err="1"/>
              <a:t>Comelec</a:t>
            </a:r>
            <a:r>
              <a:rPr lang="en-US" sz="3600" b="1" dirty="0"/>
              <a:t> Resolution 11064</a:t>
            </a:r>
          </a:p>
        </p:txBody>
      </p:sp>
      <p:sp>
        <p:nvSpPr>
          <p:cNvPr id="3" name="Content Placeholder 2"/>
          <p:cNvSpPr>
            <a:spLocks noGrp="1"/>
          </p:cNvSpPr>
          <p:nvPr>
            <p:ph idx="1"/>
          </p:nvPr>
        </p:nvSpPr>
        <p:spPr>
          <a:xfrm>
            <a:off x="228600" y="838200"/>
            <a:ext cx="8686800" cy="5867400"/>
          </a:xfrm>
        </p:spPr>
        <p:txBody>
          <a:bodyPr>
            <a:normAutofit/>
          </a:bodyPr>
          <a:lstStyle/>
          <a:p>
            <a:r>
              <a:rPr lang="en-US" sz="3200" dirty="0"/>
              <a:t>Promulgated in </a:t>
            </a:r>
            <a:r>
              <a:rPr lang="en-US" sz="3200" b="1" dirty="0"/>
              <a:t>September 17,2024</a:t>
            </a:r>
          </a:p>
          <a:p>
            <a:r>
              <a:rPr lang="en-US" sz="2200" b="1" dirty="0"/>
              <a:t>Article IX-C,Sec.4 of Constitution</a:t>
            </a:r>
            <a:r>
              <a:rPr lang="en-US" sz="2200" dirty="0"/>
              <a:t> (</a:t>
            </a:r>
            <a:r>
              <a:rPr lang="en-US" sz="2200" dirty="0" err="1"/>
              <a:t>Comelec</a:t>
            </a:r>
            <a:r>
              <a:rPr lang="en-US" sz="2200" dirty="0"/>
              <a:t> supervision or regulation)</a:t>
            </a:r>
          </a:p>
          <a:p>
            <a:r>
              <a:rPr lang="en-US" sz="2200" b="1" dirty="0"/>
              <a:t>Article IX-C,Sec.2 of Constitution</a:t>
            </a:r>
            <a:r>
              <a:rPr lang="en-US" sz="2200" dirty="0"/>
              <a:t> (deputize law enforcement agencies/instrumentalities)</a:t>
            </a:r>
          </a:p>
          <a:p>
            <a:r>
              <a:rPr lang="en-US" sz="2200" b="1" dirty="0"/>
              <a:t>Article III,Sec.4 of Constitution </a:t>
            </a:r>
            <a:r>
              <a:rPr lang="en-US" sz="2200" dirty="0"/>
              <a:t>(Freedom of speech, of expression, of the press)</a:t>
            </a:r>
          </a:p>
          <a:p>
            <a:r>
              <a:rPr lang="en-US" sz="2200" b="1" dirty="0"/>
              <a:t>Sec.261(z)(11) of OEC </a:t>
            </a:r>
            <a:r>
              <a:rPr lang="en-US" sz="2200" dirty="0"/>
              <a:t>Disrupting or Obstructing election process or Causing confusion, Propagates false and alarming reports or information or Circulates false orders, directives or messages or the General conduct of election</a:t>
            </a:r>
          </a:p>
        </p:txBody>
      </p:sp>
      <p:sp>
        <p:nvSpPr>
          <p:cNvPr id="4" name="object 3"/>
          <p:cNvSpPr/>
          <p:nvPr/>
        </p:nvSpPr>
        <p:spPr>
          <a:xfrm>
            <a:off x="7837392" y="5334000"/>
            <a:ext cx="1280160" cy="118872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293755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304800"/>
            <a:ext cx="8686800" cy="6324600"/>
          </a:xfrm>
        </p:spPr>
        <p:txBody>
          <a:bodyPr>
            <a:normAutofit/>
          </a:bodyPr>
          <a:lstStyle/>
          <a:p>
            <a:r>
              <a:rPr lang="en-US" sz="2300" b="1" dirty="0"/>
              <a:t>Sec.3 RA 9006 (Fair Elections Act)</a:t>
            </a:r>
            <a:r>
              <a:rPr lang="en-US" sz="2300" dirty="0"/>
              <a:t> Allows election propaganda subject to the limitation on authorized expenses of candidates and political parties, observance of truth in advertising</a:t>
            </a:r>
          </a:p>
          <a:p>
            <a:r>
              <a:rPr lang="en-US" sz="2300" b="1" dirty="0"/>
              <a:t>Sec.13 RA 9006 </a:t>
            </a:r>
            <a:r>
              <a:rPr lang="en-US" sz="2300" dirty="0"/>
              <a:t>Authority of </a:t>
            </a:r>
            <a:r>
              <a:rPr lang="en-US" sz="2300" dirty="0" err="1"/>
              <a:t>Comelec</a:t>
            </a:r>
            <a:r>
              <a:rPr lang="en-US" sz="2300" dirty="0"/>
              <a:t> to promulgate rules and regulations</a:t>
            </a:r>
          </a:p>
          <a:p>
            <a:r>
              <a:rPr lang="en-US" sz="2300" b="1" dirty="0"/>
              <a:t>Sec.15 RA 8436 as amended by RA 9369 </a:t>
            </a:r>
            <a:r>
              <a:rPr lang="en-US" sz="2300" dirty="0"/>
              <a:t>Unlawful acts or omissions of candidate take effect only upon the start of campaign period</a:t>
            </a:r>
          </a:p>
          <a:p>
            <a:r>
              <a:rPr lang="en-US" sz="2300" b="1" dirty="0"/>
              <a:t>CR 10730 </a:t>
            </a:r>
            <a:r>
              <a:rPr lang="en-US" sz="2300" dirty="0" err="1"/>
              <a:t>SocMed</a:t>
            </a:r>
            <a:r>
              <a:rPr lang="en-US" sz="2300" dirty="0"/>
              <a:t> and Paid Ads on Internet as lawful election propaganda</a:t>
            </a:r>
          </a:p>
          <a:p>
            <a:r>
              <a:rPr lang="en-US" sz="2300" b="1" dirty="0"/>
              <a:t>MR 23-0423 </a:t>
            </a:r>
            <a:r>
              <a:rPr lang="en-US" sz="2300" dirty="0"/>
              <a:t>(TF </a:t>
            </a:r>
            <a:r>
              <a:rPr lang="en-US" sz="2300" dirty="0" err="1"/>
              <a:t>Kontra</a:t>
            </a:r>
            <a:r>
              <a:rPr lang="en-US" sz="2300" dirty="0"/>
              <a:t> Fake News renamed as TF KKK </a:t>
            </a:r>
            <a:r>
              <a:rPr lang="en-US" sz="2300" dirty="0" err="1"/>
              <a:t>sa</a:t>
            </a:r>
            <a:r>
              <a:rPr lang="en-US" sz="2300" dirty="0"/>
              <a:t> </a:t>
            </a:r>
            <a:r>
              <a:rPr lang="en-US" sz="2300" dirty="0" err="1"/>
              <a:t>Halalan</a:t>
            </a:r>
            <a:r>
              <a:rPr lang="en-US" sz="2300" dirty="0"/>
              <a:t> under </a:t>
            </a:r>
            <a:r>
              <a:rPr lang="en-US" sz="2300" b="1" dirty="0"/>
              <a:t>MR 24-0486</a:t>
            </a:r>
            <a:r>
              <a:rPr lang="en-US" sz="2300" dirty="0"/>
              <a:t>)</a:t>
            </a:r>
          </a:p>
        </p:txBody>
      </p:sp>
      <p:sp>
        <p:nvSpPr>
          <p:cNvPr id="4" name="object 3"/>
          <p:cNvSpPr/>
          <p:nvPr/>
        </p:nvSpPr>
        <p:spPr>
          <a:xfrm>
            <a:off x="7837392" y="5334000"/>
            <a:ext cx="1280160" cy="118872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815601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447800"/>
          </a:xfrm>
        </p:spPr>
        <p:txBody>
          <a:bodyPr/>
          <a:lstStyle/>
          <a:p>
            <a:r>
              <a:rPr lang="en-US" sz="4000" b="1" dirty="0"/>
              <a:t>DEFINITION OF TERMS</a:t>
            </a:r>
          </a:p>
        </p:txBody>
      </p:sp>
      <p:sp>
        <p:nvSpPr>
          <p:cNvPr id="3" name="Content Placeholder 2"/>
          <p:cNvSpPr>
            <a:spLocks noGrp="1"/>
          </p:cNvSpPr>
          <p:nvPr>
            <p:ph idx="1"/>
          </p:nvPr>
        </p:nvSpPr>
        <p:spPr>
          <a:xfrm>
            <a:off x="228600" y="762000"/>
            <a:ext cx="8610600" cy="5943600"/>
          </a:xfrm>
        </p:spPr>
        <p:txBody>
          <a:bodyPr>
            <a:normAutofit/>
          </a:bodyPr>
          <a:lstStyle/>
          <a:p>
            <a:r>
              <a:rPr lang="en-US" sz="2600" dirty="0"/>
              <a:t>DISINFORMATION false information that is spread, or information that is based on fact, but removed from its original context and is maliciously manipulated, and used in a partisan political activity or digital election campaign, with the intent to mislead, harm, or manipulate public opinion or voter behavior.</a:t>
            </a:r>
          </a:p>
          <a:p>
            <a:r>
              <a:rPr lang="en-US" sz="2600" b="1" dirty="0"/>
              <a:t>MISINFORMATION </a:t>
            </a:r>
            <a:r>
              <a:rPr lang="en-US" sz="2600" dirty="0"/>
              <a:t>false or inaccurate information that is spread in a partisan political activity or digital election campaign, regardless of whether there is intent to mislead.</a:t>
            </a:r>
          </a:p>
        </p:txBody>
      </p:sp>
      <p:sp>
        <p:nvSpPr>
          <p:cNvPr id="4" name="object 3"/>
          <p:cNvSpPr/>
          <p:nvPr/>
        </p:nvSpPr>
        <p:spPr>
          <a:xfrm>
            <a:off x="7837392" y="5334000"/>
            <a:ext cx="1280160" cy="118872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141808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rmAutofit/>
          </a:bodyPr>
          <a:lstStyle/>
          <a:p>
            <a:r>
              <a:rPr lang="en-US" sz="2500" b="1" dirty="0"/>
              <a:t>FAKE NEWS </a:t>
            </a:r>
            <a:r>
              <a:rPr lang="en-US" sz="2500" dirty="0"/>
              <a:t>colloquial, collective, and common term used to refer to misinformation, </a:t>
            </a:r>
            <a:r>
              <a:rPr lang="en-US" sz="2500" dirty="0" err="1"/>
              <a:t>malinformation</a:t>
            </a:r>
            <a:r>
              <a:rPr lang="en-US" sz="2500" dirty="0"/>
              <a:t>, or disinformation deliberately presented as legitimate news and disseminated through digital </a:t>
            </a:r>
            <a:r>
              <a:rPr lang="en-US" sz="2500" dirty="0" err="1"/>
              <a:t>platforms,traditional</a:t>
            </a:r>
            <a:r>
              <a:rPr lang="en-US" sz="2500" dirty="0"/>
              <a:t> </a:t>
            </a:r>
            <a:r>
              <a:rPr lang="en-US" sz="2500" dirty="0" err="1"/>
              <a:t>media,or</a:t>
            </a:r>
            <a:r>
              <a:rPr lang="en-US" sz="2500" dirty="0"/>
              <a:t> other communication channels, with the intent to deceive, mislead, or manipulate public opinion or voter behavior.</a:t>
            </a:r>
          </a:p>
          <a:p>
            <a:endParaRPr lang="en-US" sz="2500" dirty="0"/>
          </a:p>
          <a:p>
            <a:r>
              <a:rPr lang="en-US" sz="2500" b="1" dirty="0"/>
              <a:t>DEEPFAKES</a:t>
            </a:r>
            <a:r>
              <a:rPr lang="en-US" sz="2500" dirty="0"/>
              <a:t> digitally manipulated images, videos, or audio files created using AI to fabricate to fabricate realistic representations of people, events, or statements and falsely make it appear that transpired but did not occur in reality.</a:t>
            </a:r>
          </a:p>
        </p:txBody>
      </p:sp>
      <p:sp>
        <p:nvSpPr>
          <p:cNvPr id="4" name="object 3"/>
          <p:cNvSpPr/>
          <p:nvPr/>
        </p:nvSpPr>
        <p:spPr>
          <a:xfrm>
            <a:off x="7837392" y="5334000"/>
            <a:ext cx="1280160" cy="118872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23734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354763"/>
          </a:xfrm>
        </p:spPr>
        <p:txBody>
          <a:bodyPr>
            <a:normAutofit/>
          </a:bodyPr>
          <a:lstStyle/>
          <a:p>
            <a:r>
              <a:rPr lang="en-US" sz="2600" b="1" dirty="0"/>
              <a:t>ARTIFICIAL INTELLIGENCE TECHNOLOGY </a:t>
            </a:r>
            <a:r>
              <a:rPr lang="en-US" sz="2600" dirty="0"/>
              <a:t>computer systems or machines that stimulate human intelligence processes with focus on learning, reasoning problem solving, perception, use of language, and image manipulation influencing real or virtual environments.</a:t>
            </a:r>
          </a:p>
          <a:p>
            <a:r>
              <a:rPr lang="en-US" sz="2600" b="1" dirty="0"/>
              <a:t>MASS MEDIA </a:t>
            </a:r>
            <a:r>
              <a:rPr lang="en-US" sz="2600" dirty="0"/>
              <a:t>diversified technologies and operating on various platforms that have for their primary purpose the transmission of information and communication to a large audience. These platforms include broadcast, internet and mobile, print, and outdoor.</a:t>
            </a:r>
          </a:p>
        </p:txBody>
      </p:sp>
      <p:sp>
        <p:nvSpPr>
          <p:cNvPr id="4" name="object 3"/>
          <p:cNvSpPr/>
          <p:nvPr/>
        </p:nvSpPr>
        <p:spPr>
          <a:xfrm>
            <a:off x="7837392" y="5334000"/>
            <a:ext cx="1280160" cy="118872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4020599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685800"/>
          </a:xfrm>
        </p:spPr>
        <p:txBody>
          <a:bodyPr>
            <a:noAutofit/>
          </a:bodyPr>
          <a:lstStyle/>
          <a:p>
            <a:r>
              <a:rPr lang="en-US" sz="4000" b="1" dirty="0"/>
              <a:t>ART.VI TF KKK </a:t>
            </a:r>
            <a:r>
              <a:rPr lang="en-US" sz="4000" b="1" dirty="0" err="1"/>
              <a:t>sa</a:t>
            </a:r>
            <a:r>
              <a:rPr lang="en-US" sz="4000" b="1" dirty="0"/>
              <a:t> </a:t>
            </a:r>
            <a:r>
              <a:rPr lang="en-US" sz="4000" b="1" dirty="0" err="1"/>
              <a:t>Halalan</a:t>
            </a:r>
            <a:endParaRPr lang="en-US" sz="4000" b="1" dirty="0"/>
          </a:p>
        </p:txBody>
      </p:sp>
      <p:sp>
        <p:nvSpPr>
          <p:cNvPr id="3" name="Content Placeholder 2"/>
          <p:cNvSpPr>
            <a:spLocks noGrp="1"/>
          </p:cNvSpPr>
          <p:nvPr>
            <p:ph idx="1"/>
          </p:nvPr>
        </p:nvSpPr>
        <p:spPr>
          <a:xfrm>
            <a:off x="33528" y="609600"/>
            <a:ext cx="8763000" cy="6172200"/>
          </a:xfrm>
        </p:spPr>
        <p:txBody>
          <a:bodyPr>
            <a:normAutofit/>
          </a:bodyPr>
          <a:lstStyle/>
          <a:p>
            <a:r>
              <a:rPr lang="en-US" sz="2200" dirty="0"/>
              <a:t>EID Dir. IV as Chairman and LD Dir. IV as Co-Chair</a:t>
            </a:r>
          </a:p>
          <a:p>
            <a:r>
              <a:rPr lang="en-US" sz="2200" dirty="0"/>
              <a:t>Also seek collaboration and partnerships with accredited citizen’s arms</a:t>
            </a:r>
          </a:p>
          <a:p>
            <a:r>
              <a:rPr lang="en-US" sz="2200" b="1" dirty="0"/>
              <a:t>KATOTOHANAN</a:t>
            </a:r>
            <a:r>
              <a:rPr lang="en-US" sz="2200" dirty="0"/>
              <a:t> (TRUTH), </a:t>
            </a:r>
            <a:r>
              <a:rPr lang="en-US" sz="2200" b="1" dirty="0"/>
              <a:t>KATAPATAN</a:t>
            </a:r>
            <a:r>
              <a:rPr lang="en-US" sz="2200" dirty="0"/>
              <a:t> (HONESTY) and </a:t>
            </a:r>
            <a:r>
              <a:rPr lang="en-US" sz="2200" b="1" dirty="0"/>
              <a:t>KATARUNGAN</a:t>
            </a:r>
            <a:r>
              <a:rPr lang="en-US" sz="2200" dirty="0"/>
              <a:t> (JUSTICE)</a:t>
            </a:r>
          </a:p>
          <a:p>
            <a:r>
              <a:rPr lang="en-US" sz="2200" dirty="0"/>
              <a:t>Commissioner in charge is Hon. Nelson J. </a:t>
            </a:r>
            <a:r>
              <a:rPr lang="en-US" sz="2200" dirty="0" err="1"/>
              <a:t>Celis</a:t>
            </a:r>
            <a:endParaRPr lang="en-US" sz="2200" dirty="0"/>
          </a:p>
          <a:p>
            <a:r>
              <a:rPr lang="en-US" sz="2200" dirty="0"/>
              <a:t>FAIR ELECTIONS ACT ( Equal Access, Equal Opportunities, and Equal Circumstances)</a:t>
            </a:r>
          </a:p>
          <a:p>
            <a:r>
              <a:rPr lang="en-US" sz="2200" dirty="0"/>
              <a:t>Last day to register online campaign platforms is December 13,2024</a:t>
            </a:r>
          </a:p>
          <a:p>
            <a:r>
              <a:rPr lang="en-US" sz="2200" dirty="0"/>
              <a:t>Prescribed Templates for Affidavit of Undertaking and Sworn Authority to Register</a:t>
            </a:r>
          </a:p>
          <a:p>
            <a:endParaRPr lang="en-US" sz="2200" dirty="0"/>
          </a:p>
        </p:txBody>
      </p:sp>
    </p:spTree>
    <p:extLst>
      <p:ext uri="{BB962C8B-B14F-4D97-AF65-F5344CB8AC3E}">
        <p14:creationId xmlns:p14="http://schemas.microsoft.com/office/powerpoint/2010/main" val="1605369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lstStyle/>
          <a:p>
            <a:r>
              <a:rPr lang="en-US" sz="3600" b="1" dirty="0"/>
              <a:t>RECOMMENDATIONS</a:t>
            </a:r>
          </a:p>
        </p:txBody>
      </p:sp>
      <p:sp>
        <p:nvSpPr>
          <p:cNvPr id="3" name="Content Placeholder 2"/>
          <p:cNvSpPr>
            <a:spLocks noGrp="1"/>
          </p:cNvSpPr>
          <p:nvPr>
            <p:ph idx="1"/>
          </p:nvPr>
        </p:nvSpPr>
        <p:spPr>
          <a:xfrm>
            <a:off x="228600" y="762000"/>
            <a:ext cx="8763000" cy="5973763"/>
          </a:xfrm>
        </p:spPr>
        <p:txBody>
          <a:bodyPr>
            <a:normAutofit/>
          </a:bodyPr>
          <a:lstStyle/>
          <a:p>
            <a:r>
              <a:rPr lang="en-US" sz="2200" dirty="0"/>
              <a:t>Enactment of a Law</a:t>
            </a:r>
          </a:p>
          <a:p>
            <a:r>
              <a:rPr lang="en-US" sz="2200" dirty="0"/>
              <a:t>Successful implementation of CR 11064</a:t>
            </a:r>
          </a:p>
          <a:p>
            <a:r>
              <a:rPr lang="en-US" sz="2200" dirty="0"/>
              <a:t>Cooperation of various Stakeholders</a:t>
            </a:r>
          </a:p>
          <a:p>
            <a:r>
              <a:rPr lang="en-US" sz="2200" dirty="0"/>
              <a:t>Amendments of OEC</a:t>
            </a:r>
          </a:p>
          <a:p>
            <a:r>
              <a:rPr lang="en-US" sz="2200" dirty="0"/>
              <a:t>Assistance from DICT, CICM, Law Enforcement Agencies, Tech Companies and Others</a:t>
            </a:r>
          </a:p>
          <a:p>
            <a:r>
              <a:rPr lang="en-US" sz="2200" dirty="0"/>
              <a:t>Mass Media support</a:t>
            </a:r>
          </a:p>
          <a:p>
            <a:r>
              <a:rPr lang="en-US" sz="2200" dirty="0"/>
              <a:t>Continuing Voters Education and Empowerment</a:t>
            </a:r>
          </a:p>
          <a:p>
            <a:r>
              <a:rPr lang="en-US" sz="2200" dirty="0"/>
              <a:t>“Think Before Click”</a:t>
            </a:r>
          </a:p>
          <a:p>
            <a:r>
              <a:rPr lang="en-US" sz="2200" dirty="0"/>
              <a:t>Harsher Penalties</a:t>
            </a:r>
          </a:p>
        </p:txBody>
      </p:sp>
      <p:sp>
        <p:nvSpPr>
          <p:cNvPr id="4" name="object 3"/>
          <p:cNvSpPr/>
          <p:nvPr/>
        </p:nvSpPr>
        <p:spPr>
          <a:xfrm>
            <a:off x="7837392" y="5334000"/>
            <a:ext cx="1280160" cy="118872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377710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normAutofit/>
          </a:bodyPr>
          <a:lstStyle/>
          <a:p>
            <a:r>
              <a:rPr lang="en-US" sz="4000" b="1" dirty="0"/>
              <a:t>PLEDGE</a:t>
            </a:r>
          </a:p>
        </p:txBody>
      </p:sp>
      <p:sp>
        <p:nvSpPr>
          <p:cNvPr id="3" name="Content Placeholder 2"/>
          <p:cNvSpPr>
            <a:spLocks noGrp="1"/>
          </p:cNvSpPr>
          <p:nvPr>
            <p:ph idx="1"/>
          </p:nvPr>
        </p:nvSpPr>
        <p:spPr>
          <a:xfrm>
            <a:off x="152400" y="762000"/>
            <a:ext cx="8763000" cy="6096000"/>
          </a:xfrm>
        </p:spPr>
        <p:txBody>
          <a:bodyPr>
            <a:normAutofit/>
          </a:bodyPr>
          <a:lstStyle/>
          <a:p>
            <a:r>
              <a:rPr lang="en-US" sz="2600" b="1" dirty="0" err="1"/>
              <a:t>Kaming</a:t>
            </a:r>
            <a:r>
              <a:rPr lang="en-US" sz="2600" b="1" dirty="0"/>
              <a:t> PPCRV Volunteers ay </a:t>
            </a:r>
            <a:r>
              <a:rPr lang="en-US" sz="2600" b="1" dirty="0" err="1"/>
              <a:t>katuwang</a:t>
            </a:r>
            <a:r>
              <a:rPr lang="en-US" sz="2600" b="1" dirty="0"/>
              <a:t> </a:t>
            </a:r>
            <a:r>
              <a:rPr lang="en-US" sz="2600" b="1" dirty="0" err="1"/>
              <a:t>ng</a:t>
            </a:r>
            <a:r>
              <a:rPr lang="en-US" sz="2600" b="1" dirty="0"/>
              <a:t> COMELEC Task Force KKK </a:t>
            </a:r>
            <a:r>
              <a:rPr lang="en-US" sz="2600" b="1" dirty="0" err="1"/>
              <a:t>sa</a:t>
            </a:r>
            <a:r>
              <a:rPr lang="en-US" sz="2600" b="1" dirty="0"/>
              <a:t> </a:t>
            </a:r>
            <a:r>
              <a:rPr lang="en-US" sz="2600" b="1" dirty="0" err="1"/>
              <a:t>Halalan</a:t>
            </a:r>
            <a:r>
              <a:rPr lang="en-US" sz="2600" b="1" dirty="0"/>
              <a:t> </a:t>
            </a:r>
            <a:r>
              <a:rPr lang="en-US" sz="2600" b="1" dirty="0" err="1"/>
              <a:t>na</a:t>
            </a:r>
            <a:r>
              <a:rPr lang="en-US" sz="2600" b="1" dirty="0"/>
              <a:t> </a:t>
            </a:r>
            <a:r>
              <a:rPr lang="en-US" sz="2600" b="1" dirty="0" err="1"/>
              <a:t>magbabantay</a:t>
            </a:r>
            <a:r>
              <a:rPr lang="en-US" sz="2600" b="1" dirty="0"/>
              <a:t> </a:t>
            </a:r>
            <a:r>
              <a:rPr lang="en-US" sz="2600" b="1" dirty="0" err="1"/>
              <a:t>sa</a:t>
            </a:r>
            <a:r>
              <a:rPr lang="en-US" sz="2600" b="1" dirty="0"/>
              <a:t> Mayo 2025 National, Local at BARMM Elections </a:t>
            </a:r>
            <a:r>
              <a:rPr lang="en-US" sz="2600" b="1" dirty="0" err="1"/>
              <a:t>para</a:t>
            </a:r>
            <a:r>
              <a:rPr lang="en-US" sz="2600" b="1" dirty="0"/>
              <a:t> </a:t>
            </a:r>
            <a:r>
              <a:rPr lang="en-US" sz="2600" b="1" dirty="0" err="1"/>
              <a:t>tiyaking</a:t>
            </a:r>
            <a:r>
              <a:rPr lang="en-US" sz="2600" b="1" dirty="0"/>
              <a:t> </a:t>
            </a:r>
            <a:r>
              <a:rPr lang="en-US" sz="2600" b="1" dirty="0" err="1"/>
              <a:t>mananaig</a:t>
            </a:r>
            <a:r>
              <a:rPr lang="en-US" sz="2600" b="1" dirty="0"/>
              <a:t> </a:t>
            </a:r>
            <a:r>
              <a:rPr lang="en-US" sz="2600" b="1" dirty="0" err="1"/>
              <a:t>ang</a:t>
            </a:r>
            <a:r>
              <a:rPr lang="en-US" sz="2600" b="1" dirty="0"/>
              <a:t> : </a:t>
            </a:r>
          </a:p>
          <a:p>
            <a:r>
              <a:rPr lang="en-US" sz="2600" b="1" dirty="0">
                <a:solidFill>
                  <a:srgbClr val="FF0000"/>
                </a:solidFill>
              </a:rPr>
              <a:t>KATOTOHANAN </a:t>
            </a:r>
            <a:r>
              <a:rPr lang="en-US" sz="2600" b="1" dirty="0" err="1">
                <a:solidFill>
                  <a:srgbClr val="FF0000"/>
                </a:solidFill>
              </a:rPr>
              <a:t>sa</a:t>
            </a:r>
            <a:r>
              <a:rPr lang="en-US" sz="2600" b="1" dirty="0">
                <a:solidFill>
                  <a:srgbClr val="FF0000"/>
                </a:solidFill>
              </a:rPr>
              <a:t> HALALAN</a:t>
            </a:r>
            <a:r>
              <a:rPr lang="en-US" sz="2600" b="1" dirty="0"/>
              <a:t>, </a:t>
            </a:r>
            <a:r>
              <a:rPr lang="en-US" sz="2600" b="1" dirty="0" err="1"/>
              <a:t>susi</a:t>
            </a:r>
            <a:r>
              <a:rPr lang="en-US" sz="2600" b="1" dirty="0"/>
              <a:t> </a:t>
            </a:r>
            <a:r>
              <a:rPr lang="en-US" sz="2600" b="1" dirty="0" err="1"/>
              <a:t>sa</a:t>
            </a:r>
            <a:r>
              <a:rPr lang="en-US" sz="2600" b="1" dirty="0"/>
              <a:t> </a:t>
            </a:r>
            <a:r>
              <a:rPr lang="en-US" sz="2600" b="1" dirty="0" err="1"/>
              <a:t>buhay</a:t>
            </a:r>
            <a:r>
              <a:rPr lang="en-US" sz="2600" b="1" dirty="0"/>
              <a:t> at </a:t>
            </a:r>
            <a:r>
              <a:rPr lang="en-US" sz="2600" b="1" dirty="0" err="1"/>
              <a:t>tunay</a:t>
            </a:r>
            <a:r>
              <a:rPr lang="en-US" sz="2600" b="1" dirty="0"/>
              <a:t> </a:t>
            </a:r>
            <a:r>
              <a:rPr lang="en-US" sz="2600" b="1" dirty="0" err="1"/>
              <a:t>na</a:t>
            </a:r>
            <a:r>
              <a:rPr lang="en-US" sz="2600" b="1" dirty="0"/>
              <a:t> </a:t>
            </a:r>
            <a:r>
              <a:rPr lang="en-US" sz="2600" b="1" dirty="0" err="1"/>
              <a:t>demokrasya</a:t>
            </a:r>
            <a:endParaRPr lang="en-US" sz="2600" b="1" dirty="0"/>
          </a:p>
          <a:p>
            <a:r>
              <a:rPr lang="en-US" sz="2600" b="1" dirty="0">
                <a:solidFill>
                  <a:srgbClr val="FF0000"/>
                </a:solidFill>
              </a:rPr>
              <a:t>KATAPATAN </a:t>
            </a:r>
            <a:r>
              <a:rPr lang="en-US" sz="2600" b="1" dirty="0" err="1">
                <a:solidFill>
                  <a:srgbClr val="FF0000"/>
                </a:solidFill>
              </a:rPr>
              <a:t>sa</a:t>
            </a:r>
            <a:r>
              <a:rPr lang="en-US" sz="2600" b="1" dirty="0">
                <a:solidFill>
                  <a:srgbClr val="FF0000"/>
                </a:solidFill>
              </a:rPr>
              <a:t> HALALAN</a:t>
            </a:r>
            <a:r>
              <a:rPr lang="en-US" sz="2600" b="1" dirty="0"/>
              <a:t>, </a:t>
            </a:r>
            <a:r>
              <a:rPr lang="en-US" sz="2600" b="1" dirty="0" err="1"/>
              <a:t>tatak</a:t>
            </a:r>
            <a:r>
              <a:rPr lang="en-US" sz="2600" b="1" dirty="0"/>
              <a:t> </a:t>
            </a:r>
            <a:r>
              <a:rPr lang="en-US" sz="2600" b="1" dirty="0" err="1"/>
              <a:t>ng</a:t>
            </a:r>
            <a:r>
              <a:rPr lang="en-US" sz="2600" b="1" dirty="0"/>
              <a:t> </a:t>
            </a:r>
            <a:r>
              <a:rPr lang="en-US" sz="2600" b="1" dirty="0" err="1"/>
              <a:t>patas</a:t>
            </a:r>
            <a:r>
              <a:rPr lang="en-US" sz="2600" b="1" dirty="0"/>
              <a:t> at </a:t>
            </a:r>
            <a:r>
              <a:rPr lang="en-US" sz="2600" b="1" dirty="0" err="1"/>
              <a:t>tuwid</a:t>
            </a:r>
            <a:r>
              <a:rPr lang="en-US" sz="2600" b="1" dirty="0"/>
              <a:t> </a:t>
            </a:r>
            <a:r>
              <a:rPr lang="en-US" sz="2600" b="1" dirty="0" err="1"/>
              <a:t>na</a:t>
            </a:r>
            <a:r>
              <a:rPr lang="en-US" sz="2600" b="1" dirty="0"/>
              <a:t> </a:t>
            </a:r>
            <a:r>
              <a:rPr lang="en-US" sz="2600" b="1" dirty="0" err="1"/>
              <a:t>lingkod</a:t>
            </a:r>
            <a:r>
              <a:rPr lang="en-US" sz="2600" b="1" dirty="0"/>
              <a:t> </a:t>
            </a:r>
            <a:r>
              <a:rPr lang="en-US" sz="2600" b="1" dirty="0" err="1"/>
              <a:t>bayan</a:t>
            </a:r>
            <a:r>
              <a:rPr lang="en-US" sz="2600" b="1" dirty="0"/>
              <a:t> at</a:t>
            </a:r>
          </a:p>
          <a:p>
            <a:r>
              <a:rPr lang="en-US" sz="2600" b="1" dirty="0">
                <a:solidFill>
                  <a:srgbClr val="FF0000"/>
                </a:solidFill>
              </a:rPr>
              <a:t>KATARUNGAN </a:t>
            </a:r>
            <a:r>
              <a:rPr lang="en-US" sz="2600" b="1" dirty="0" err="1">
                <a:solidFill>
                  <a:srgbClr val="FF0000"/>
                </a:solidFill>
              </a:rPr>
              <a:t>sa</a:t>
            </a:r>
            <a:r>
              <a:rPr lang="en-US" sz="2600" b="1" dirty="0">
                <a:solidFill>
                  <a:srgbClr val="FF0000"/>
                </a:solidFill>
              </a:rPr>
              <a:t> HALALAN</a:t>
            </a:r>
            <a:r>
              <a:rPr lang="en-US" sz="2600" b="1" dirty="0"/>
              <a:t>, </a:t>
            </a:r>
            <a:r>
              <a:rPr lang="en-US" sz="2600" b="1" dirty="0" err="1"/>
              <a:t>para</a:t>
            </a:r>
            <a:r>
              <a:rPr lang="en-US" sz="2600" b="1" dirty="0"/>
              <a:t> </a:t>
            </a:r>
            <a:r>
              <a:rPr lang="en-US" sz="2600" b="1" dirty="0" err="1"/>
              <a:t>sa</a:t>
            </a:r>
            <a:r>
              <a:rPr lang="en-US" sz="2600" b="1" dirty="0"/>
              <a:t> </a:t>
            </a:r>
            <a:r>
              <a:rPr lang="en-US" sz="2600" b="1" dirty="0" err="1"/>
              <a:t>kagalingan</a:t>
            </a:r>
            <a:r>
              <a:rPr lang="en-US" sz="2600" b="1" dirty="0"/>
              <a:t> at </a:t>
            </a:r>
            <a:r>
              <a:rPr lang="en-US" sz="2600" b="1" dirty="0" err="1"/>
              <a:t>pag-unlad</a:t>
            </a:r>
            <a:r>
              <a:rPr lang="en-US" sz="2600" b="1" dirty="0"/>
              <a:t> </a:t>
            </a:r>
            <a:r>
              <a:rPr lang="en-US" sz="2600" b="1" dirty="0" err="1"/>
              <a:t>ng</a:t>
            </a:r>
            <a:r>
              <a:rPr lang="en-US" sz="2600" b="1" dirty="0"/>
              <a:t> </a:t>
            </a:r>
            <a:r>
              <a:rPr lang="en-US" sz="2600" b="1" dirty="0" err="1"/>
              <a:t>lahat</a:t>
            </a:r>
            <a:r>
              <a:rPr lang="en-US" sz="2600" b="1" dirty="0"/>
              <a:t>.</a:t>
            </a:r>
          </a:p>
        </p:txBody>
      </p:sp>
      <p:sp>
        <p:nvSpPr>
          <p:cNvPr id="4" name="object 3"/>
          <p:cNvSpPr/>
          <p:nvPr/>
        </p:nvSpPr>
        <p:spPr>
          <a:xfrm>
            <a:off x="7837392" y="5334000"/>
            <a:ext cx="1280160" cy="118872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01971209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164</TotalTime>
  <Words>676</Words>
  <Application>Microsoft Office PowerPoint</Application>
  <PresentationFormat>On-screen Show (4:3)</PresentationFormat>
  <Paragraphs>46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Franklin Gothic Book</vt:lpstr>
      <vt:lpstr>Franklin Gothic Medium</vt:lpstr>
      <vt:lpstr>Wingdings</vt:lpstr>
      <vt:lpstr>Angles</vt:lpstr>
      <vt:lpstr>GUIDELINES for PPCRV Volunteers in the 2025 NLE Countering Fake News, Disinformation and VotE Buying in Campaigning</vt:lpstr>
      <vt:lpstr>Comelec Resolution 11064</vt:lpstr>
      <vt:lpstr>PowerPoint Presentation</vt:lpstr>
      <vt:lpstr>DEFINITION OF TERMS</vt:lpstr>
      <vt:lpstr>PowerPoint Presentation</vt:lpstr>
      <vt:lpstr>PowerPoint Presentation</vt:lpstr>
      <vt:lpstr>ART.VI TF KKK sa Halalan</vt:lpstr>
      <vt:lpstr>RECOMMENDATIONS</vt:lpstr>
      <vt:lpstr>PLEDGE</vt:lpstr>
      <vt:lpstr>MARAMING SALAMAT PO!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GUIDELINES for PPCRV Volunteers in the 2025 NLE Countering Fake News, Disinformation and Vot Buying in Campaigning</dc:title>
  <dc:creator>PPCRV098@outlook.com</dc:creator>
  <cp:lastModifiedBy>Kharhyll Joy Laranio</cp:lastModifiedBy>
  <cp:revision>20</cp:revision>
  <dcterms:created xsi:type="dcterms:W3CDTF">2024-12-10T05:16:59Z</dcterms:created>
  <dcterms:modified xsi:type="dcterms:W3CDTF">2025-02-06T09:30:08Z</dcterms:modified>
</cp:coreProperties>
</file>